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322" r:id="rId2"/>
    <p:sldId id="321" r:id="rId3"/>
    <p:sldId id="257" r:id="rId4"/>
    <p:sldId id="267" r:id="rId5"/>
    <p:sldId id="342" r:id="rId6"/>
    <p:sldId id="343" r:id="rId7"/>
    <p:sldId id="344" r:id="rId8"/>
    <p:sldId id="347" r:id="rId9"/>
    <p:sldId id="271" r:id="rId10"/>
    <p:sldId id="272" r:id="rId11"/>
    <p:sldId id="273" r:id="rId12"/>
    <p:sldId id="274" r:id="rId13"/>
    <p:sldId id="346" r:id="rId14"/>
    <p:sldId id="283" r:id="rId15"/>
    <p:sldId id="287" r:id="rId16"/>
    <p:sldId id="288" r:id="rId17"/>
    <p:sldId id="289" r:id="rId18"/>
    <p:sldId id="290" r:id="rId19"/>
    <p:sldId id="259" r:id="rId20"/>
    <p:sldId id="260" r:id="rId21"/>
    <p:sldId id="296" r:id="rId22"/>
    <p:sldId id="310" r:id="rId23"/>
    <p:sldId id="313" r:id="rId24"/>
    <p:sldId id="294" r:id="rId25"/>
    <p:sldId id="314" r:id="rId26"/>
    <p:sldId id="31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Ciarlo" initials="JC" lastIdx="2" clrIdx="0">
    <p:extLst>
      <p:ext uri="{19B8F6BF-5375-455C-9EA6-DF929625EA0E}">
        <p15:presenceInfo xmlns:p15="http://schemas.microsoft.com/office/powerpoint/2012/main" userId="4d5a5981de608a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BDE"/>
    <a:srgbClr val="EA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C3B50-2745-4FCE-9768-E9F784F608C7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C0DED-B3DF-4C6A-82B9-FD7E543CC1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81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737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predators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75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Pollinators – bees and butterflies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958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Pollinators -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moths, wasps, flies, mosquito, beetles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060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C8962-CCFB-1129-BC83-D2A432D0B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EBD12-8C2A-34D0-0EA2-709197BA7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678199-551A-252B-9B7D-4A74C0E05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7725A-6F02-F420-A74A-86D9A4DEB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119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BCAE-24A7-D14B-0233-B60FC4C74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2F07D-3B84-22C7-32CF-7E5EA45E9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BE01E-CB02-6622-ED14-79AFF4BFB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4889C-F189-D7F2-2A79-3DAAAC565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14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– insect </a:t>
            </a:r>
            <a:r>
              <a:rPr lang="en-GB" sz="18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 legs, major segments, antennae, compound eyes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49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Show - </a:t>
            </a:r>
            <a:r>
              <a:rPr lang="en-GB" sz="1800" kern="1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Arachnid (spider &amp; scorpion) showing 8 legs, body parts (esp. head), simple eyes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859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Show – </a:t>
            </a:r>
            <a:r>
              <a:rPr lang="en-GB" sz="1800" kern="1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Centipede/millipede body &amp; legs/segment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68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Show - </a:t>
            </a:r>
            <a:r>
              <a:rPr lang="en-GB" sz="1800" kern="1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Crustacean - legs, antennae, stalks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1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herbivores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12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Decomposers (</a:t>
            </a:r>
            <a:r>
              <a:rPr lang="en-GB" dirty="0" err="1"/>
              <a:t>detrivores</a:t>
            </a:r>
            <a:r>
              <a:rPr lang="en-GB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6C0DED-B3DF-4C6A-82B9-FD7E543CC1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9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7563-4E6F-453B-B651-FC6B47EB1CAD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F5E7-076F-45E5-BECD-64DEEA84C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54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7563-4E6F-453B-B651-FC6B47EB1CAD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F5E7-076F-45E5-BECD-64DEEA84C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25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7563-4E6F-453B-B651-FC6B47EB1CAD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F5E7-076F-45E5-BECD-64DEEA84C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18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7563-4E6F-453B-B651-FC6B47EB1CAD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F5E7-076F-45E5-BECD-64DEEA84C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448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7563-4E6F-453B-B651-FC6B47EB1CAD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F5E7-076F-45E5-BECD-64DEEA84C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01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7563-4E6F-453B-B651-FC6B47EB1CAD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F5E7-076F-45E5-BECD-64DEEA84C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0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7563-4E6F-453B-B651-FC6B47EB1CAD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F5E7-076F-45E5-BECD-64DEEA84C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74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7563-4E6F-453B-B651-FC6B47EB1CAD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F5E7-076F-45E5-BECD-64DEEA84C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5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7563-4E6F-453B-B651-FC6B47EB1CAD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F5E7-076F-45E5-BECD-64DEEA84C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07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7563-4E6F-453B-B651-FC6B47EB1CAD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F5E7-076F-45E5-BECD-64DEEA84C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00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7563-4E6F-453B-B651-FC6B47EB1CAD}" type="datetimeFigureOut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F5E7-076F-45E5-BECD-64DEEA84C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61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CC4F7563-4E6F-453B-B651-FC6B47EB1CAD}" type="datetimeFigureOut">
              <a:rPr lang="en-GB" smtClean="0"/>
              <a:pPr/>
              <a:t>31/01/2025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tham Narrow Book" pitchFamily="50" charset="0"/>
              </a:defRPr>
            </a:lvl1pPr>
          </a:lstStyle>
          <a:p>
            <a:fld id="{4EACF5E7-076F-45E5-BECD-64DEEA84C32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74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TC Avant Garde Gothic LT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Narrow Book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4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bin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adybug on a leaf">
            <a:extLst>
              <a:ext uri="{FF2B5EF4-FFF2-40B4-BE49-F238E27FC236}">
                <a16:creationId xmlns:a16="http://schemas.microsoft.com/office/drawing/2014/main" id="{7312DBAD-ECAF-3418-1C64-CBE48CB6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60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3F07FEED-6B7C-991D-5152-AC81BFD88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1" y="912353"/>
            <a:ext cx="3079318" cy="1087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0F1F27-A0DE-97EC-7963-8D63D132B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140" y="4424640"/>
            <a:ext cx="7800660" cy="2042006"/>
          </a:xfrm>
          <a:noFill/>
        </p:spPr>
        <p:txBody>
          <a:bodyPr anchor="t">
            <a:noAutofit/>
          </a:bodyPr>
          <a:lstStyle/>
          <a:p>
            <a:pPr algn="l"/>
            <a:r>
              <a:rPr lang="en-GB" sz="7200" i="1" dirty="0">
                <a:solidFill>
                  <a:srgbClr val="FFC000"/>
                </a:solidFill>
                <a:latin typeface="ITC Avant Garde Gothic LT" pitchFamily="50" charset="0"/>
              </a:rPr>
              <a:t>Bugs </a:t>
            </a:r>
            <a:br>
              <a:rPr lang="en-GB" sz="7200" i="1" dirty="0">
                <a:solidFill>
                  <a:srgbClr val="FFC000"/>
                </a:solidFill>
                <a:latin typeface="ITC Avant Garde Gothic LT" pitchFamily="50" charset="0"/>
              </a:rPr>
            </a:br>
            <a:r>
              <a:rPr lang="en-GB" sz="7200" i="1" dirty="0">
                <a:solidFill>
                  <a:srgbClr val="FFC000"/>
                </a:solidFill>
                <a:latin typeface="ITC Avant Garde Gothic LT" pitchFamily="50" charset="0"/>
              </a:rPr>
              <a:t>on the Brink</a:t>
            </a:r>
          </a:p>
        </p:txBody>
      </p:sp>
    </p:spTree>
    <p:extLst>
      <p:ext uri="{BB962C8B-B14F-4D97-AF65-F5344CB8AC3E}">
        <p14:creationId xmlns:p14="http://schemas.microsoft.com/office/powerpoint/2010/main" val="138875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4F4246-6619-029F-28BF-5DD686054C46}"/>
              </a:ext>
            </a:extLst>
          </p:cNvPr>
          <p:cNvGrpSpPr/>
          <p:nvPr/>
        </p:nvGrpSpPr>
        <p:grpSpPr>
          <a:xfrm>
            <a:off x="2531850" y="1513711"/>
            <a:ext cx="7128303" cy="5064352"/>
            <a:chOff x="1011045" y="1513711"/>
            <a:chExt cx="7128303" cy="50643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0A697FA-A9E8-6D23-293F-DF2572271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642" y="4050033"/>
              <a:ext cx="3370706" cy="252803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02917E-55FD-87D5-7946-8227E3FC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641" y="1513711"/>
              <a:ext cx="3370707" cy="23489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EF8DA0-C733-95B7-F77D-3C95E8FEB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045" y="1513711"/>
              <a:ext cx="3390361" cy="5064352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6DFD1DF8-B69D-4EE8-A2BA-B17050D5FFE7}"/>
              </a:ext>
            </a:extLst>
          </p:cNvPr>
          <p:cNvSpPr txBox="1">
            <a:spLocks/>
          </p:cNvSpPr>
          <p:nvPr/>
        </p:nvSpPr>
        <p:spPr>
          <a:xfrm>
            <a:off x="1104900" y="663569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ITC Avant Garde Gothic LT" pitchFamily="50" charset="0"/>
              </a:rPr>
              <a:t>Arachnids</a:t>
            </a:r>
          </a:p>
        </p:txBody>
      </p:sp>
    </p:spTree>
    <p:extLst>
      <p:ext uri="{BB962C8B-B14F-4D97-AF65-F5344CB8AC3E}">
        <p14:creationId xmlns:p14="http://schemas.microsoft.com/office/powerpoint/2010/main" val="28926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B426FF5-315E-1E8D-2C58-23057E006880}"/>
              </a:ext>
            </a:extLst>
          </p:cNvPr>
          <p:cNvGrpSpPr/>
          <p:nvPr/>
        </p:nvGrpSpPr>
        <p:grpSpPr>
          <a:xfrm>
            <a:off x="3800168" y="1268366"/>
            <a:ext cx="4591664" cy="5378243"/>
            <a:chOff x="2276167" y="1366685"/>
            <a:chExt cx="4591664" cy="537824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8694F3F-1CF6-BED6-B31F-17CADFD85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167" y="3301181"/>
              <a:ext cx="4591663" cy="344374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14ACCC-DC58-2941-F72F-B3C926EAB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4" t="19988" r="11082" b="39265"/>
            <a:stretch/>
          </p:blipFill>
          <p:spPr>
            <a:xfrm>
              <a:off x="2276167" y="1366685"/>
              <a:ext cx="4591664" cy="1802882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A4B61550-9584-4D28-F7DD-67E3438EFEAA}"/>
              </a:ext>
            </a:extLst>
          </p:cNvPr>
          <p:cNvSpPr txBox="1">
            <a:spLocks/>
          </p:cNvSpPr>
          <p:nvPr/>
        </p:nvSpPr>
        <p:spPr>
          <a:xfrm>
            <a:off x="1066800" y="605584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ITC Avant Garde Gothic LT" pitchFamily="50" charset="0"/>
              </a:rPr>
              <a:t>Myriapods</a:t>
            </a:r>
          </a:p>
        </p:txBody>
      </p:sp>
    </p:spTree>
    <p:extLst>
      <p:ext uri="{BB962C8B-B14F-4D97-AF65-F5344CB8AC3E}">
        <p14:creationId xmlns:p14="http://schemas.microsoft.com/office/powerpoint/2010/main" val="353600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13CE6E7-AAE0-91E1-0CB0-4DCE0054E63A}"/>
              </a:ext>
            </a:extLst>
          </p:cNvPr>
          <p:cNvGrpSpPr/>
          <p:nvPr/>
        </p:nvGrpSpPr>
        <p:grpSpPr>
          <a:xfrm>
            <a:off x="1740310" y="2172932"/>
            <a:ext cx="8711380" cy="3505201"/>
            <a:chOff x="206478" y="2172931"/>
            <a:chExt cx="8711380" cy="35052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48FCF3-839D-F439-D0DB-3C53646C3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78" y="2172931"/>
              <a:ext cx="4673602" cy="35052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929DE0-9B51-19CE-6E93-5D1A6CAB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01" t="15054" r="13472"/>
            <a:stretch/>
          </p:blipFill>
          <p:spPr>
            <a:xfrm>
              <a:off x="4971571" y="2172931"/>
              <a:ext cx="3946287" cy="3505201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8558B6D-0AE3-D0E7-5A5F-274FFA7F955A}"/>
              </a:ext>
            </a:extLst>
          </p:cNvPr>
          <p:cNvSpPr txBox="1">
            <a:spLocks/>
          </p:cNvSpPr>
          <p:nvPr/>
        </p:nvSpPr>
        <p:spPr>
          <a:xfrm>
            <a:off x="839496" y="847369"/>
            <a:ext cx="78867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ITC Avant Garde Gothic LT" pitchFamily="50" charset="0"/>
              </a:rPr>
              <a:t>Crustaceans</a:t>
            </a:r>
          </a:p>
        </p:txBody>
      </p:sp>
    </p:spTree>
    <p:extLst>
      <p:ext uri="{BB962C8B-B14F-4D97-AF65-F5344CB8AC3E}">
        <p14:creationId xmlns:p14="http://schemas.microsoft.com/office/powerpoint/2010/main" val="322623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E9F56E-34EB-4D56-A78D-2E45CB26A473}"/>
              </a:ext>
            </a:extLst>
          </p:cNvPr>
          <p:cNvCxnSpPr>
            <a:cxnSpLocks/>
          </p:cNvCxnSpPr>
          <p:nvPr/>
        </p:nvCxnSpPr>
        <p:spPr>
          <a:xfrm>
            <a:off x="6096000" y="110614"/>
            <a:ext cx="0" cy="663677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6AA98C-B0CB-4536-0B60-5FC8C4AE383F}"/>
              </a:ext>
            </a:extLst>
          </p:cNvPr>
          <p:cNvCxnSpPr>
            <a:cxnSpLocks/>
          </p:cNvCxnSpPr>
          <p:nvPr/>
        </p:nvCxnSpPr>
        <p:spPr>
          <a:xfrm flipH="1">
            <a:off x="1696066" y="3429000"/>
            <a:ext cx="8799871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BE910F4-6AF9-815A-AD09-A6B05B27F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2" t="66366" r="16888"/>
          <a:stretch/>
        </p:blipFill>
        <p:spPr>
          <a:xfrm>
            <a:off x="2875294" y="697540"/>
            <a:ext cx="1888645" cy="2480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4FFBE-9C0B-5ED4-10FC-25C58A28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t="50000" r="80860" b="7836"/>
          <a:stretch/>
        </p:blipFill>
        <p:spPr>
          <a:xfrm>
            <a:off x="7263586" y="780370"/>
            <a:ext cx="2349902" cy="2397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5118A4-FD1A-5195-E26C-F3449C8F1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32" b="56109" l="39151" r="983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87" b="42564"/>
          <a:stretch/>
        </p:blipFill>
        <p:spPr>
          <a:xfrm>
            <a:off x="2033421" y="4465112"/>
            <a:ext cx="3572388" cy="2082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47AB37-FE17-6F05-BFF7-ED4042472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12" b="74440"/>
          <a:stretch/>
        </p:blipFill>
        <p:spPr>
          <a:xfrm>
            <a:off x="6381139" y="4998996"/>
            <a:ext cx="4114799" cy="895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645EBD-5CD7-4BC4-57CC-4B7375136B70}"/>
              </a:ext>
            </a:extLst>
          </p:cNvPr>
          <p:cNvSpPr txBox="1"/>
          <p:nvPr/>
        </p:nvSpPr>
        <p:spPr>
          <a:xfrm>
            <a:off x="3042867" y="164636"/>
            <a:ext cx="1553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otham Narrow Book" pitchFamily="50" charset="0"/>
              </a:rPr>
              <a:t>Insects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257B5-B517-011B-2A22-EE69D7EC6AAA}"/>
              </a:ext>
            </a:extLst>
          </p:cNvPr>
          <p:cNvSpPr txBox="1"/>
          <p:nvPr/>
        </p:nvSpPr>
        <p:spPr>
          <a:xfrm>
            <a:off x="7263587" y="164637"/>
            <a:ext cx="2349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otham Narrow Book" pitchFamily="50" charset="0"/>
              </a:rPr>
              <a:t>Arachnids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603B9-C7F3-CB7B-6FC6-F1B181596E0D}"/>
              </a:ext>
            </a:extLst>
          </p:cNvPr>
          <p:cNvSpPr txBox="1"/>
          <p:nvPr/>
        </p:nvSpPr>
        <p:spPr>
          <a:xfrm>
            <a:off x="7187386" y="3721749"/>
            <a:ext cx="2654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otham Narrow Book" pitchFamily="50" charset="0"/>
              </a:rPr>
              <a:t>Myriapods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62E585-962E-096E-9EF4-459649E1B925}"/>
              </a:ext>
            </a:extLst>
          </p:cNvPr>
          <p:cNvSpPr txBox="1"/>
          <p:nvPr/>
        </p:nvSpPr>
        <p:spPr>
          <a:xfrm>
            <a:off x="2320413" y="3721748"/>
            <a:ext cx="2895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otham Narrow Book" pitchFamily="50" charset="0"/>
              </a:rPr>
              <a:t>Crustaceans</a:t>
            </a:r>
          </a:p>
        </p:txBody>
      </p:sp>
    </p:spTree>
    <p:extLst>
      <p:ext uri="{BB962C8B-B14F-4D97-AF65-F5344CB8AC3E}">
        <p14:creationId xmlns:p14="http://schemas.microsoft.com/office/powerpoint/2010/main" val="381380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B4E8-7CC2-EB8E-6AED-F30AD63E4797}"/>
              </a:ext>
            </a:extLst>
          </p:cNvPr>
          <p:cNvSpPr txBox="1">
            <a:spLocks/>
          </p:cNvSpPr>
          <p:nvPr/>
        </p:nvSpPr>
        <p:spPr>
          <a:xfrm>
            <a:off x="2152650" y="365130"/>
            <a:ext cx="78867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ITC Avant Garde Gothic LT" pitchFamily="50" charset="0"/>
              </a:rPr>
              <a:t>Herbivores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207C7F-25C1-EEDD-9DDD-869D36C16990}"/>
              </a:ext>
            </a:extLst>
          </p:cNvPr>
          <p:cNvGrpSpPr/>
          <p:nvPr/>
        </p:nvGrpSpPr>
        <p:grpSpPr>
          <a:xfrm>
            <a:off x="949236" y="1178975"/>
            <a:ext cx="10293528" cy="5313895"/>
            <a:chOff x="526930" y="1738364"/>
            <a:chExt cx="8117360" cy="41904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F3AD5A-C81A-EB9A-FC0B-CE71AC409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28" t="11453" r="25409" b="23226"/>
            <a:stretch/>
          </p:blipFill>
          <p:spPr>
            <a:xfrm>
              <a:off x="526930" y="1738364"/>
              <a:ext cx="5433010" cy="41904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3A3BD9-5D96-E341-D7B5-8E21103B7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1741" y="1738364"/>
              <a:ext cx="2352549" cy="209523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F01147-4921-F41D-94B9-1D0E86F9B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056" y="4212427"/>
              <a:ext cx="2347234" cy="1716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83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C5FDB9-9342-BF63-0C54-A512FB3DBBFD}"/>
              </a:ext>
            </a:extLst>
          </p:cNvPr>
          <p:cNvGrpSpPr/>
          <p:nvPr/>
        </p:nvGrpSpPr>
        <p:grpSpPr>
          <a:xfrm>
            <a:off x="2372181" y="1298310"/>
            <a:ext cx="7447641" cy="5371249"/>
            <a:chOff x="1009991" y="1298309"/>
            <a:chExt cx="7447641" cy="53712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2D0C18-85D0-C449-71A2-E937DF67F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96" t="15966" r="38118" b="15078"/>
            <a:stretch/>
          </p:blipFill>
          <p:spPr>
            <a:xfrm>
              <a:off x="4876800" y="1298309"/>
              <a:ext cx="3580832" cy="537124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669C32-FB40-0AE7-BB89-8A15EEEB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991" y="1298309"/>
              <a:ext cx="3562009" cy="5371249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5092F708-FA74-242B-0504-586146DD61C6}"/>
              </a:ext>
            </a:extLst>
          </p:cNvPr>
          <p:cNvSpPr txBox="1">
            <a:spLocks/>
          </p:cNvSpPr>
          <p:nvPr/>
        </p:nvSpPr>
        <p:spPr>
          <a:xfrm>
            <a:off x="2152650" y="365130"/>
            <a:ext cx="78867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ITC Avant Garde Gothic LT" pitchFamily="50" charset="0"/>
              </a:rPr>
              <a:t>Decomposers</a:t>
            </a:r>
          </a:p>
        </p:txBody>
      </p:sp>
    </p:spTree>
    <p:extLst>
      <p:ext uri="{BB962C8B-B14F-4D97-AF65-F5344CB8AC3E}">
        <p14:creationId xmlns:p14="http://schemas.microsoft.com/office/powerpoint/2010/main" val="2287695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20A511-D5F9-8DDA-7B3E-B45E9D8382DB}"/>
              </a:ext>
            </a:extLst>
          </p:cNvPr>
          <p:cNvGrpSpPr/>
          <p:nvPr/>
        </p:nvGrpSpPr>
        <p:grpSpPr>
          <a:xfrm>
            <a:off x="650701" y="1723712"/>
            <a:ext cx="10890602" cy="3782354"/>
            <a:chOff x="183032" y="2069659"/>
            <a:chExt cx="8558701" cy="29724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D996E8-888E-A75D-3255-FF76744B5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24" t="19524" r="11828" b="11828"/>
            <a:stretch/>
          </p:blipFill>
          <p:spPr>
            <a:xfrm>
              <a:off x="183032" y="2069659"/>
              <a:ext cx="4487291" cy="297247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A35183-C689-1EC2-FB79-7C16E92D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478" y="2069691"/>
              <a:ext cx="3963255" cy="2972441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FB315287-4CE0-A066-4057-2EC4874A202B}"/>
              </a:ext>
            </a:extLst>
          </p:cNvPr>
          <p:cNvSpPr txBox="1">
            <a:spLocks/>
          </p:cNvSpPr>
          <p:nvPr/>
        </p:nvSpPr>
        <p:spPr>
          <a:xfrm>
            <a:off x="2152650" y="365130"/>
            <a:ext cx="78867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ITC Avant Garde Gothic LT" pitchFamily="50" charset="0"/>
              </a:rPr>
              <a:t>Predators</a:t>
            </a:r>
          </a:p>
        </p:txBody>
      </p:sp>
    </p:spTree>
    <p:extLst>
      <p:ext uri="{BB962C8B-B14F-4D97-AF65-F5344CB8AC3E}">
        <p14:creationId xmlns:p14="http://schemas.microsoft.com/office/powerpoint/2010/main" val="2885691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3C0CBA3-D99C-6FBD-92CE-29005A82A896}"/>
              </a:ext>
            </a:extLst>
          </p:cNvPr>
          <p:cNvGrpSpPr/>
          <p:nvPr/>
        </p:nvGrpSpPr>
        <p:grpSpPr>
          <a:xfrm>
            <a:off x="2274396" y="1271548"/>
            <a:ext cx="7643208" cy="5359878"/>
            <a:chOff x="628650" y="1399366"/>
            <a:chExt cx="7643208" cy="53598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DD5A43-50D9-7D39-078E-20295A6D0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79" t="23683" r="3584" b="1581"/>
            <a:stretch/>
          </p:blipFill>
          <p:spPr>
            <a:xfrm>
              <a:off x="628650" y="4136157"/>
              <a:ext cx="3959377" cy="262308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6ED6E0-96F1-CFA8-6C8B-0F336DFB2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875" y="1399366"/>
              <a:ext cx="3958927" cy="262308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95DCEB-7BE3-0D0D-F0FF-73A0578D6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62" b="17362"/>
            <a:stretch/>
          </p:blipFill>
          <p:spPr>
            <a:xfrm>
              <a:off x="4720100" y="1399366"/>
              <a:ext cx="3551758" cy="5359878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DC8B8984-4182-3ED3-1E88-1F7CE065E64B}"/>
              </a:ext>
            </a:extLst>
          </p:cNvPr>
          <p:cNvSpPr txBox="1">
            <a:spLocks/>
          </p:cNvSpPr>
          <p:nvPr/>
        </p:nvSpPr>
        <p:spPr>
          <a:xfrm>
            <a:off x="2152650" y="365130"/>
            <a:ext cx="78867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ITC Avant Garde Gothic LT" pitchFamily="50" charset="0"/>
              </a:rPr>
              <a:t>Pollinators</a:t>
            </a:r>
          </a:p>
        </p:txBody>
      </p:sp>
    </p:spTree>
    <p:extLst>
      <p:ext uri="{BB962C8B-B14F-4D97-AF65-F5344CB8AC3E}">
        <p14:creationId xmlns:p14="http://schemas.microsoft.com/office/powerpoint/2010/main" val="282341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7E6B10-F1AC-3DA7-4103-3595BA00FB73}"/>
              </a:ext>
            </a:extLst>
          </p:cNvPr>
          <p:cNvGrpSpPr/>
          <p:nvPr/>
        </p:nvGrpSpPr>
        <p:grpSpPr>
          <a:xfrm>
            <a:off x="2198796" y="1348117"/>
            <a:ext cx="7794411" cy="5196570"/>
            <a:chOff x="869538" y="1348117"/>
            <a:chExt cx="7794411" cy="51965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734646-83FC-82A6-C654-281DF14A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9" t="26671" r="34400" b="15877"/>
            <a:stretch/>
          </p:blipFill>
          <p:spPr>
            <a:xfrm>
              <a:off x="4719484" y="3931251"/>
              <a:ext cx="3944465" cy="261343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047A1B-6890-A5B0-DA30-31D988E35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88" t="43408" r="3965"/>
            <a:stretch/>
          </p:blipFill>
          <p:spPr>
            <a:xfrm>
              <a:off x="869538" y="3931251"/>
              <a:ext cx="3717823" cy="26134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2CADBB-3B42-1888-63F2-6DC2725A1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01"/>
            <a:stretch/>
          </p:blipFill>
          <p:spPr>
            <a:xfrm>
              <a:off x="869538" y="1348117"/>
              <a:ext cx="3711858" cy="24454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E2E068-46B5-7450-858A-BD230361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83" b="11403"/>
            <a:stretch/>
          </p:blipFill>
          <p:spPr>
            <a:xfrm>
              <a:off x="4719484" y="1348117"/>
              <a:ext cx="3944465" cy="2445481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89B8A27-F938-485F-3FD3-C4B32B0C2E49}"/>
              </a:ext>
            </a:extLst>
          </p:cNvPr>
          <p:cNvSpPr txBox="1">
            <a:spLocks/>
          </p:cNvSpPr>
          <p:nvPr/>
        </p:nvSpPr>
        <p:spPr>
          <a:xfrm>
            <a:off x="2152650" y="365130"/>
            <a:ext cx="7886700" cy="1325563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ITC Avant Garde Gothic LT" pitchFamily="50" charset="0"/>
              </a:rPr>
              <a:t>More Pollinators</a:t>
            </a:r>
          </a:p>
        </p:txBody>
      </p:sp>
    </p:spTree>
    <p:extLst>
      <p:ext uri="{BB962C8B-B14F-4D97-AF65-F5344CB8AC3E}">
        <p14:creationId xmlns:p14="http://schemas.microsoft.com/office/powerpoint/2010/main" val="1748301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F1BA-356C-1BE0-6729-96514D4E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Food 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964CD-B94F-79FD-5A8B-36EEF072B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7" b="94375" l="4688" r="93125">
                        <a14:backgroundMark x1="56875" y1="84375" x2="56875" y2="8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15" y="2689607"/>
            <a:ext cx="2174913" cy="163118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1F677CF-20C3-B9D5-F91A-63C2ADD60705}"/>
              </a:ext>
            </a:extLst>
          </p:cNvPr>
          <p:cNvSpPr/>
          <p:nvPr/>
        </p:nvSpPr>
        <p:spPr>
          <a:xfrm>
            <a:off x="3779939" y="3454907"/>
            <a:ext cx="1172068" cy="540137"/>
          </a:xfrm>
          <a:prstGeom prst="rightArrow">
            <a:avLst>
              <a:gd name="adj1" fmla="val 30128"/>
              <a:gd name="adj2" fmla="val 43318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2AE738-853C-8E18-697F-949CA543E372}"/>
              </a:ext>
            </a:extLst>
          </p:cNvPr>
          <p:cNvSpPr/>
          <p:nvPr/>
        </p:nvSpPr>
        <p:spPr>
          <a:xfrm>
            <a:off x="7096503" y="3454906"/>
            <a:ext cx="1172068" cy="540137"/>
          </a:xfrm>
          <a:prstGeom prst="rightArrow">
            <a:avLst>
              <a:gd name="adj1" fmla="val 30128"/>
              <a:gd name="adj2" fmla="val 43318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40E05-C453-0C40-FFF0-0A6B8904D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1" y="2092562"/>
            <a:ext cx="3264829" cy="3264829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9FBDA3-DD53-9FD3-3276-A1C2C28C9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7" r="18387"/>
          <a:stretch/>
        </p:blipFill>
        <p:spPr>
          <a:xfrm>
            <a:off x="8484260" y="1995893"/>
            <a:ext cx="3299303" cy="3458162"/>
          </a:xfrm>
          <a:prstGeom prst="ellipse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2035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435B17-0FA3-A73D-78E7-D3BEB2F2B4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29" y="269433"/>
            <a:ext cx="7321321" cy="631913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64C3A-7261-B5CE-770A-DCEB61D7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Animal groups</a:t>
            </a:r>
          </a:p>
        </p:txBody>
      </p:sp>
    </p:spTree>
    <p:extLst>
      <p:ext uri="{BB962C8B-B14F-4D97-AF65-F5344CB8AC3E}">
        <p14:creationId xmlns:p14="http://schemas.microsoft.com/office/powerpoint/2010/main" val="2856910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E1965-ACEE-CC91-19BD-64AF0D4D8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4E59-EF2A-5795-3C36-242F0E74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Food 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52069-0198-B77B-D809-80C6F9AB6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5" y="2465873"/>
            <a:ext cx="3399786" cy="28951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5416C-4722-0647-6673-133BD5A04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4" t="14148" r="16088" b="8581"/>
          <a:stretch/>
        </p:blipFill>
        <p:spPr>
          <a:xfrm>
            <a:off x="4636341" y="2739151"/>
            <a:ext cx="2391996" cy="23485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EEA18B-C141-0854-36F4-10488EE9F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4"/>
          <a:stretch/>
        </p:blipFill>
        <p:spPr>
          <a:xfrm>
            <a:off x="8031817" y="2472606"/>
            <a:ext cx="3741766" cy="2895131"/>
          </a:xfrm>
          <a:prstGeom prst="ellipse">
            <a:avLst/>
          </a:prstGeom>
          <a:effectLst>
            <a:softEdge rad="127000"/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07D0FAA-ADB0-5F95-3443-58B6AE04682E}"/>
              </a:ext>
            </a:extLst>
          </p:cNvPr>
          <p:cNvSpPr/>
          <p:nvPr/>
        </p:nvSpPr>
        <p:spPr>
          <a:xfrm>
            <a:off x="3740575" y="3738588"/>
            <a:ext cx="788051" cy="363166"/>
          </a:xfrm>
          <a:prstGeom prst="rightArrow">
            <a:avLst>
              <a:gd name="adj1" fmla="val 30128"/>
              <a:gd name="adj2" fmla="val 43318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BD8B676-DF52-B4BD-8F9E-722A62202913}"/>
              </a:ext>
            </a:extLst>
          </p:cNvPr>
          <p:cNvSpPr/>
          <p:nvPr/>
        </p:nvSpPr>
        <p:spPr>
          <a:xfrm>
            <a:off x="7165024" y="3738588"/>
            <a:ext cx="788051" cy="363166"/>
          </a:xfrm>
          <a:prstGeom prst="rightArrow">
            <a:avLst>
              <a:gd name="adj1" fmla="val 30128"/>
              <a:gd name="adj2" fmla="val 43318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56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8DB953-1BDE-DE89-C25C-EE69F98D9AA9}"/>
              </a:ext>
            </a:extLst>
          </p:cNvPr>
          <p:cNvGrpSpPr/>
          <p:nvPr/>
        </p:nvGrpSpPr>
        <p:grpSpPr>
          <a:xfrm>
            <a:off x="2568679" y="239571"/>
            <a:ext cx="7054645" cy="6378858"/>
            <a:chOff x="870155" y="311171"/>
            <a:chExt cx="7054645" cy="63788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3132356-538F-D54B-F327-EA35C9F33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55" y="311171"/>
              <a:ext cx="7054645" cy="261100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6471F46-5E09-3F5C-9F19-134319C7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55" y="3048157"/>
              <a:ext cx="7054645" cy="3641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953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9A824-DE7E-B82A-1EBD-9C8EDADA1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93E6B2A-37A6-82D3-8580-11128EFC0B06}"/>
              </a:ext>
            </a:extLst>
          </p:cNvPr>
          <p:cNvGrpSpPr/>
          <p:nvPr/>
        </p:nvGrpSpPr>
        <p:grpSpPr>
          <a:xfrm>
            <a:off x="1524000" y="44647"/>
            <a:ext cx="9144138" cy="6768706"/>
            <a:chOff x="0" y="0"/>
            <a:chExt cx="9144138" cy="67687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E67758-EB91-7112-F6AC-6BE6BEF3B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338435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D064C4-81D6-72E8-78F0-C2396F61A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84353"/>
              <a:ext cx="9144138" cy="3384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124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CF770D-7DEC-FB4A-F650-AA7E743D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3CB8786-F45E-720D-DE22-9F3DF6F90046}"/>
              </a:ext>
            </a:extLst>
          </p:cNvPr>
          <p:cNvGrpSpPr/>
          <p:nvPr/>
        </p:nvGrpSpPr>
        <p:grpSpPr>
          <a:xfrm>
            <a:off x="2764093" y="-10283"/>
            <a:ext cx="6663814" cy="6868283"/>
            <a:chOff x="1307690" y="-10283"/>
            <a:chExt cx="6663814" cy="6868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5558675-FFDE-2BE6-5EE5-9DCF69CF5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690" y="-10283"/>
              <a:ext cx="6663814" cy="343928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950E12-2705-5217-25BC-5620A393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690" y="3417890"/>
              <a:ext cx="6663814" cy="3440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6324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eather-Climate-clip">
            <a:hlinkClick r:id="" action="ppaction://media"/>
            <a:extLst>
              <a:ext uri="{FF2B5EF4-FFF2-40B4-BE49-F238E27FC236}">
                <a16:creationId xmlns:a16="http://schemas.microsoft.com/office/drawing/2014/main" id="{BE24C769-A81E-76AA-2278-855CBB5D2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7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1EBC56-3E96-2231-F09E-424F05F56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2B42D-492A-C9DC-8899-63DA670D1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62" y="44648"/>
            <a:ext cx="9144138" cy="3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593E39-6EA5-7A07-C797-9B0CED64F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62" y="3429000"/>
            <a:ext cx="9144002" cy="3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27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B330C-DC48-51AA-B9DC-0E246B656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81668-A37E-0937-11BD-90E92928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93" y="0"/>
            <a:ext cx="6663814" cy="3440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3FE46-C415-43D4-BEC3-C2F27EF3A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95" y="3417890"/>
            <a:ext cx="6663813" cy="34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4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064EA2-AF96-ECD7-50AB-16410B6664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F16C4"/>
              </a:clrFrom>
              <a:clrTo>
                <a:srgbClr val="9F16C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7" t="15287" r="34285" b="54114"/>
          <a:stretch/>
        </p:blipFill>
        <p:spPr>
          <a:xfrm>
            <a:off x="4033938" y="1690694"/>
            <a:ext cx="3818339" cy="2438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CB01E-9D64-ED89-135F-8F77AEA6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Arthropod characteristics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74CC2E-46A8-1E32-A614-58D649C2A993}"/>
              </a:ext>
            </a:extLst>
          </p:cNvPr>
          <p:cNvGrpSpPr/>
          <p:nvPr/>
        </p:nvGrpSpPr>
        <p:grpSpPr>
          <a:xfrm>
            <a:off x="1837641" y="3850525"/>
            <a:ext cx="8516729" cy="2817751"/>
            <a:chOff x="412665" y="3850520"/>
            <a:chExt cx="8516729" cy="28177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E2D5AE-7CB0-317F-23AC-FBB3B74C4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03" t="10524" r="6122" b="54113"/>
            <a:stretch/>
          </p:blipFill>
          <p:spPr>
            <a:xfrm>
              <a:off x="5686107" y="3850521"/>
              <a:ext cx="3243287" cy="2817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1A4AAE-B04A-C751-B072-AD5309DA0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2" t="10524" r="61530" b="54113"/>
            <a:stretch/>
          </p:blipFill>
          <p:spPr>
            <a:xfrm>
              <a:off x="412665" y="3850520"/>
              <a:ext cx="3645824" cy="2817751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FD2F6645-6E34-8A52-FA48-B92B48FBB9D6}"/>
              </a:ext>
            </a:extLst>
          </p:cNvPr>
          <p:cNvSpPr/>
          <p:nvPr/>
        </p:nvSpPr>
        <p:spPr>
          <a:xfrm>
            <a:off x="4640424" y="4758617"/>
            <a:ext cx="1520890" cy="12316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B78F56-C0B5-6AF1-F4DF-C74A7DC30546}"/>
              </a:ext>
            </a:extLst>
          </p:cNvPr>
          <p:cNvSpPr/>
          <p:nvPr/>
        </p:nvSpPr>
        <p:spPr>
          <a:xfrm>
            <a:off x="3911600" y="1455581"/>
            <a:ext cx="889000" cy="8648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06F687-902F-BFC1-F006-A5DA994226A9}"/>
              </a:ext>
            </a:extLst>
          </p:cNvPr>
          <p:cNvSpPr/>
          <p:nvPr/>
        </p:nvSpPr>
        <p:spPr>
          <a:xfrm>
            <a:off x="4101396" y="2310913"/>
            <a:ext cx="1483360" cy="4702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8B7AC-A08C-84D0-8079-2E3889DD8B9A}"/>
              </a:ext>
            </a:extLst>
          </p:cNvPr>
          <p:cNvSpPr/>
          <p:nvPr/>
        </p:nvSpPr>
        <p:spPr>
          <a:xfrm>
            <a:off x="6035040" y="1694504"/>
            <a:ext cx="126274" cy="310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27C73-C592-3A7A-2AB2-38A361E28191}"/>
              </a:ext>
            </a:extLst>
          </p:cNvPr>
          <p:cNvSpPr/>
          <p:nvPr/>
        </p:nvSpPr>
        <p:spPr>
          <a:xfrm>
            <a:off x="6035040" y="3421380"/>
            <a:ext cx="126274" cy="65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1CF0A-5ABD-2138-0FCA-34748D3F600A}"/>
              </a:ext>
            </a:extLst>
          </p:cNvPr>
          <p:cNvSpPr txBox="1"/>
          <p:nvPr/>
        </p:nvSpPr>
        <p:spPr>
          <a:xfrm>
            <a:off x="8799871" y="5890496"/>
            <a:ext cx="16813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190BDE"/>
                </a:solidFill>
              </a:rPr>
              <a:t>jointed legs</a:t>
            </a:r>
          </a:p>
        </p:txBody>
      </p:sp>
    </p:spTree>
    <p:extLst>
      <p:ext uri="{BB962C8B-B14F-4D97-AF65-F5344CB8AC3E}">
        <p14:creationId xmlns:p14="http://schemas.microsoft.com/office/powerpoint/2010/main" val="221892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45EED-4022-A32D-6912-D08678AE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r="15271"/>
          <a:stretch/>
        </p:blipFill>
        <p:spPr>
          <a:xfrm>
            <a:off x="2962147" y="1098357"/>
            <a:ext cx="6267706" cy="5764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53B17-12E2-95D0-61E5-70A6E72E6C8A}"/>
              </a:ext>
            </a:extLst>
          </p:cNvPr>
          <p:cNvSpPr txBox="1">
            <a:spLocks/>
          </p:cNvSpPr>
          <p:nvPr/>
        </p:nvSpPr>
        <p:spPr>
          <a:xfrm>
            <a:off x="876300" y="43557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Gotham Narrow Black" pitchFamily="50" charset="0"/>
              </a:rPr>
              <a:t>segments</a:t>
            </a:r>
          </a:p>
        </p:txBody>
      </p:sp>
    </p:spTree>
    <p:extLst>
      <p:ext uri="{BB962C8B-B14F-4D97-AF65-F5344CB8AC3E}">
        <p14:creationId xmlns:p14="http://schemas.microsoft.com/office/powerpoint/2010/main" val="1300425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C11D0-DD67-D1D0-29E0-6072324CB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7F9AC-5390-D330-363E-4D4DD281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74"/>
          <a:stretch/>
        </p:blipFill>
        <p:spPr>
          <a:xfrm>
            <a:off x="3736714" y="1181960"/>
            <a:ext cx="4718575" cy="56760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A34B26-ABA4-6EB3-6536-84FC73C32D71}"/>
              </a:ext>
            </a:extLst>
          </p:cNvPr>
          <p:cNvSpPr txBox="1">
            <a:spLocks/>
          </p:cNvSpPr>
          <p:nvPr/>
        </p:nvSpPr>
        <p:spPr>
          <a:xfrm>
            <a:off x="876300" y="43557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Gotham Narrow Black" pitchFamily="50" charset="0"/>
              </a:rPr>
              <a:t>segments</a:t>
            </a:r>
          </a:p>
        </p:txBody>
      </p:sp>
    </p:spTree>
    <p:extLst>
      <p:ext uri="{BB962C8B-B14F-4D97-AF65-F5344CB8AC3E}">
        <p14:creationId xmlns:p14="http://schemas.microsoft.com/office/powerpoint/2010/main" val="2192253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63EC90-F4B1-A1D7-9F91-781557C9C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D8CDF0-5665-E4F9-4732-EE4E0E76B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7" t="12870" r="17227" b="12870"/>
          <a:stretch/>
        </p:blipFill>
        <p:spPr>
          <a:xfrm>
            <a:off x="4203291" y="1142088"/>
            <a:ext cx="3785418" cy="57159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D37A5B-DAF5-17CF-3108-FE779C3034D7}"/>
              </a:ext>
            </a:extLst>
          </p:cNvPr>
          <p:cNvSpPr txBox="1">
            <a:spLocks/>
          </p:cNvSpPr>
          <p:nvPr/>
        </p:nvSpPr>
        <p:spPr>
          <a:xfrm>
            <a:off x="876300" y="435575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Gotham Narrow Black" pitchFamily="50" charset="0"/>
              </a:rPr>
              <a:t>segments</a:t>
            </a:r>
          </a:p>
        </p:txBody>
      </p:sp>
    </p:spTree>
    <p:extLst>
      <p:ext uri="{BB962C8B-B14F-4D97-AF65-F5344CB8AC3E}">
        <p14:creationId xmlns:p14="http://schemas.microsoft.com/office/powerpoint/2010/main" val="15265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262C-1D73-CB6F-5005-ED1A1DC8E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6C58BC-4E40-EE20-96D7-4031DFECB2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9F16C4"/>
              </a:clrFrom>
              <a:clrTo>
                <a:srgbClr val="9F16C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7" t="15287" r="34285" b="54114"/>
          <a:stretch/>
        </p:blipFill>
        <p:spPr>
          <a:xfrm>
            <a:off x="4033938" y="1690694"/>
            <a:ext cx="3818339" cy="2438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E8297C-C038-464B-D5A1-E3CE7B1C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Arthropod characteristics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0259F9-7F01-2001-E784-A06F0A33EEC8}"/>
              </a:ext>
            </a:extLst>
          </p:cNvPr>
          <p:cNvGrpSpPr/>
          <p:nvPr/>
        </p:nvGrpSpPr>
        <p:grpSpPr>
          <a:xfrm>
            <a:off x="1837641" y="3850525"/>
            <a:ext cx="8516729" cy="2817751"/>
            <a:chOff x="412665" y="3850520"/>
            <a:chExt cx="8516729" cy="28177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93CED5-CA98-0F87-71E8-D249354E1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03" t="10524" r="6122" b="54113"/>
            <a:stretch/>
          </p:blipFill>
          <p:spPr>
            <a:xfrm>
              <a:off x="5686107" y="3850521"/>
              <a:ext cx="3243287" cy="28177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89A3C1-270A-8E69-A961-11D92959B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2" t="10524" r="61530" b="54113"/>
            <a:stretch/>
          </p:blipFill>
          <p:spPr>
            <a:xfrm>
              <a:off x="412665" y="3850520"/>
              <a:ext cx="3645824" cy="2817751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8AF6381-C755-97B3-FC18-0B59D6E41AE4}"/>
              </a:ext>
            </a:extLst>
          </p:cNvPr>
          <p:cNvSpPr/>
          <p:nvPr/>
        </p:nvSpPr>
        <p:spPr>
          <a:xfrm>
            <a:off x="4640424" y="4758617"/>
            <a:ext cx="1520890" cy="12316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56F345-7680-42DF-B4E8-6B5668DF721C}"/>
              </a:ext>
            </a:extLst>
          </p:cNvPr>
          <p:cNvSpPr/>
          <p:nvPr/>
        </p:nvSpPr>
        <p:spPr>
          <a:xfrm>
            <a:off x="3911600" y="1455581"/>
            <a:ext cx="889000" cy="8648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2651FB-5242-9CD2-3504-4563AC31CFCA}"/>
              </a:ext>
            </a:extLst>
          </p:cNvPr>
          <p:cNvSpPr/>
          <p:nvPr/>
        </p:nvSpPr>
        <p:spPr>
          <a:xfrm>
            <a:off x="4101396" y="2310913"/>
            <a:ext cx="1483360" cy="4702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0A576-BEEF-1C87-15FE-39354D63989F}"/>
              </a:ext>
            </a:extLst>
          </p:cNvPr>
          <p:cNvSpPr/>
          <p:nvPr/>
        </p:nvSpPr>
        <p:spPr>
          <a:xfrm>
            <a:off x="6035040" y="1694504"/>
            <a:ext cx="126274" cy="310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CF8FFE-AA1D-01FA-70AD-1F30BEE45F05}"/>
              </a:ext>
            </a:extLst>
          </p:cNvPr>
          <p:cNvSpPr/>
          <p:nvPr/>
        </p:nvSpPr>
        <p:spPr>
          <a:xfrm>
            <a:off x="6035040" y="3421380"/>
            <a:ext cx="126274" cy="65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A6800-AD24-09BF-D905-C47661AA401F}"/>
              </a:ext>
            </a:extLst>
          </p:cNvPr>
          <p:cNvSpPr txBox="1"/>
          <p:nvPr/>
        </p:nvSpPr>
        <p:spPr>
          <a:xfrm>
            <a:off x="8799871" y="5890496"/>
            <a:ext cx="16813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190BDE"/>
                </a:solidFill>
              </a:rPr>
              <a:t>jointed legs</a:t>
            </a:r>
          </a:p>
        </p:txBody>
      </p:sp>
    </p:spTree>
    <p:extLst>
      <p:ext uri="{BB962C8B-B14F-4D97-AF65-F5344CB8AC3E}">
        <p14:creationId xmlns:p14="http://schemas.microsoft.com/office/powerpoint/2010/main" val="421853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6F56C-4938-9832-40B1-43F8BAED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22D399-D547-FD29-DC49-7F59E47333A9}"/>
              </a:ext>
            </a:extLst>
          </p:cNvPr>
          <p:cNvCxnSpPr>
            <a:cxnSpLocks/>
          </p:cNvCxnSpPr>
          <p:nvPr/>
        </p:nvCxnSpPr>
        <p:spPr>
          <a:xfrm>
            <a:off x="6096000" y="110614"/>
            <a:ext cx="0" cy="6636775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09D331-D3FA-166D-9C09-446CE8D4D146}"/>
              </a:ext>
            </a:extLst>
          </p:cNvPr>
          <p:cNvCxnSpPr>
            <a:cxnSpLocks/>
          </p:cNvCxnSpPr>
          <p:nvPr/>
        </p:nvCxnSpPr>
        <p:spPr>
          <a:xfrm flipH="1">
            <a:off x="1696066" y="3429000"/>
            <a:ext cx="8799871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C7B9E52-C7CD-61DD-25CE-33AE118A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2" t="66366" r="16888"/>
          <a:stretch/>
        </p:blipFill>
        <p:spPr>
          <a:xfrm>
            <a:off x="2875294" y="697540"/>
            <a:ext cx="1888645" cy="2480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56D90E-17F0-62EF-0D35-FA36E3C08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t="50000" r="80860" b="7836"/>
          <a:stretch/>
        </p:blipFill>
        <p:spPr>
          <a:xfrm>
            <a:off x="7263586" y="780370"/>
            <a:ext cx="2349902" cy="2397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889CB7-7221-D28C-12AA-0B07FFBF4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32" b="56109" l="39151" r="983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87" b="42564"/>
          <a:stretch/>
        </p:blipFill>
        <p:spPr>
          <a:xfrm>
            <a:off x="2033421" y="4465112"/>
            <a:ext cx="3572388" cy="2082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EBF0CC-D39B-A1CF-9FFB-7C5F597C87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12" b="74440"/>
          <a:stretch/>
        </p:blipFill>
        <p:spPr>
          <a:xfrm>
            <a:off x="6381139" y="4998996"/>
            <a:ext cx="4114799" cy="895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7693DB-5DC5-4A69-28B2-BBB724DDC356}"/>
              </a:ext>
            </a:extLst>
          </p:cNvPr>
          <p:cNvSpPr txBox="1"/>
          <p:nvPr/>
        </p:nvSpPr>
        <p:spPr>
          <a:xfrm>
            <a:off x="3042867" y="164636"/>
            <a:ext cx="1553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otham Narrow Book" pitchFamily="50" charset="0"/>
              </a:rPr>
              <a:t>Insects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4A3087-81D8-4657-A91E-9FD8D7B85586}"/>
              </a:ext>
            </a:extLst>
          </p:cNvPr>
          <p:cNvSpPr txBox="1"/>
          <p:nvPr/>
        </p:nvSpPr>
        <p:spPr>
          <a:xfrm>
            <a:off x="7263587" y="164637"/>
            <a:ext cx="2349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otham Narrow Book" pitchFamily="50" charset="0"/>
              </a:rPr>
              <a:t>Arachnids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B3081E-3072-02EF-118B-F46469CE62C3}"/>
              </a:ext>
            </a:extLst>
          </p:cNvPr>
          <p:cNvSpPr txBox="1"/>
          <p:nvPr/>
        </p:nvSpPr>
        <p:spPr>
          <a:xfrm>
            <a:off x="7187386" y="3721749"/>
            <a:ext cx="2654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otham Narrow Book" pitchFamily="50" charset="0"/>
              </a:rPr>
              <a:t>Myriapods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FB9D81-4920-FA87-FAEF-B12084AF4C66}"/>
              </a:ext>
            </a:extLst>
          </p:cNvPr>
          <p:cNvSpPr txBox="1"/>
          <p:nvPr/>
        </p:nvSpPr>
        <p:spPr>
          <a:xfrm>
            <a:off x="2320413" y="3721748"/>
            <a:ext cx="2895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Gotham Narrow Book" pitchFamily="50" charset="0"/>
              </a:rPr>
              <a:t>Crustaceans</a:t>
            </a:r>
          </a:p>
        </p:txBody>
      </p:sp>
    </p:spTree>
    <p:extLst>
      <p:ext uri="{BB962C8B-B14F-4D97-AF65-F5344CB8AC3E}">
        <p14:creationId xmlns:p14="http://schemas.microsoft.com/office/powerpoint/2010/main" val="260535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7F9E3D-12AE-198A-245F-619E8326AC69}"/>
              </a:ext>
            </a:extLst>
          </p:cNvPr>
          <p:cNvGrpSpPr/>
          <p:nvPr/>
        </p:nvGrpSpPr>
        <p:grpSpPr>
          <a:xfrm>
            <a:off x="2115302" y="1279934"/>
            <a:ext cx="7961396" cy="5235677"/>
            <a:chOff x="546733" y="1279933"/>
            <a:chExt cx="7961396" cy="52356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AEC898-10BF-DB62-D65F-127F06AEB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501"/>
            <a:stretch/>
          </p:blipFill>
          <p:spPr>
            <a:xfrm>
              <a:off x="4345860" y="1279933"/>
              <a:ext cx="4162269" cy="523567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65C98A-8B4A-4EE0-3DAD-E9FEE55E0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33" y="1279933"/>
              <a:ext cx="3479577" cy="52356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2105E57-A8E4-2948-3C14-D13D1D177039}"/>
              </a:ext>
            </a:extLst>
          </p:cNvPr>
          <p:cNvSpPr txBox="1">
            <a:spLocks/>
          </p:cNvSpPr>
          <p:nvPr/>
        </p:nvSpPr>
        <p:spPr>
          <a:xfrm>
            <a:off x="609600" y="617152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chemeClr val="bg1"/>
                </a:solidFill>
                <a:latin typeface="ITC Avant Garde Gothic LT" pitchFamily="50" charset="0"/>
              </a:rPr>
              <a:t>Insects</a:t>
            </a:r>
          </a:p>
        </p:txBody>
      </p:sp>
    </p:spTree>
    <p:extLst>
      <p:ext uri="{BB962C8B-B14F-4D97-AF65-F5344CB8AC3E}">
        <p14:creationId xmlns:p14="http://schemas.microsoft.com/office/powerpoint/2010/main" val="432849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2374</TotalTime>
  <Words>130</Words>
  <Application>Microsoft Office PowerPoint</Application>
  <PresentationFormat>Widescreen</PresentationFormat>
  <Paragraphs>52</Paragraphs>
  <Slides>26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Gotham Narrow Black</vt:lpstr>
      <vt:lpstr>Gotham Narrow Book</vt:lpstr>
      <vt:lpstr>ITC Avant Garde Gothic LT</vt:lpstr>
      <vt:lpstr>Office 2013 - 2022 Theme</vt:lpstr>
      <vt:lpstr>Bugs  on the Brink</vt:lpstr>
      <vt:lpstr>Animal groups</vt:lpstr>
      <vt:lpstr>Arthropod characteristics</vt:lpstr>
      <vt:lpstr>PowerPoint Presentation</vt:lpstr>
      <vt:lpstr>PowerPoint Presentation</vt:lpstr>
      <vt:lpstr>PowerPoint Presentation</vt:lpstr>
      <vt:lpstr>Arthropod characteristics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Food Chain</vt:lpstr>
      <vt:lpstr>Food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Ciarlo</dc:creator>
  <cp:lastModifiedBy>James Ciarlo</cp:lastModifiedBy>
  <cp:revision>89</cp:revision>
  <dcterms:created xsi:type="dcterms:W3CDTF">2024-10-22T12:13:36Z</dcterms:created>
  <dcterms:modified xsi:type="dcterms:W3CDTF">2025-01-31T10:50:19Z</dcterms:modified>
</cp:coreProperties>
</file>